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A23E7-B76E-4DAF-942A-12178251F0D7}" v="94" dt="2022-11-22T07:26:08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err="1"/>
              <a:t>Ako</a:t>
            </a:r>
            <a:r>
              <a:rPr lang="en-GB"/>
              <a:t> je </a:t>
            </a:r>
            <a:r>
              <a:rPr lang="en-GB" err="1"/>
              <a:t>odgovor</a:t>
            </a:r>
            <a:r>
              <a:rPr lang="en-GB"/>
              <a:t> DA, koji lek </a:t>
            </a:r>
            <a:r>
              <a:rPr lang="en-GB" err="1"/>
              <a:t>koristite</a:t>
            </a:r>
            <a:endParaRPr lang="sr-Latn-R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6720903051181102"/>
          <c:y val="2.8124998269869694E-2"/>
          <c:w val="0.80305265748031496"/>
          <c:h val="0.83257007673658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9A3-42FD-8829-0C0A586613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A3-42FD-8829-0C0A586613F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A3-42FD-8829-0C0A586613FD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A3-42FD-8829-0C0A586613F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A3-42FD-8829-0C0A586613F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A3-42FD-8829-0C0A586613F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A3-42FD-8829-0C0A586613F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FA-4FB0-B631-F6881CEBF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Metotrekstat</c:v>
                </c:pt>
                <c:pt idx="1">
                  <c:v>Ciklosporin</c:v>
                </c:pt>
                <c:pt idx="2">
                  <c:v>Mikofenolatmofetil</c:v>
                </c:pt>
                <c:pt idx="3">
                  <c:v>Imuran</c:v>
                </c:pt>
                <c:pt idx="4">
                  <c:v>Hlorokvin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3-42FD-8829-0C0A586613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Metotrekstat</c:v>
                </c:pt>
                <c:pt idx="1">
                  <c:v>Ciklosporin</c:v>
                </c:pt>
                <c:pt idx="2">
                  <c:v>Mikofenolatmofetil</c:v>
                </c:pt>
                <c:pt idx="3">
                  <c:v>Imuran</c:v>
                </c:pt>
                <c:pt idx="4">
                  <c:v>Hlorokvin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9A3-42FD-8829-0C0A586613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Metotrekstat</c:v>
                </c:pt>
                <c:pt idx="1">
                  <c:v>Ciklosporin</c:v>
                </c:pt>
                <c:pt idx="2">
                  <c:v>Mikofenolatmofetil</c:v>
                </c:pt>
                <c:pt idx="3">
                  <c:v>Imuran</c:v>
                </c:pt>
                <c:pt idx="4">
                  <c:v>Hlorokvin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89A3-42FD-8829-0C0A58661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7007135"/>
        <c:axId val="2077009215"/>
      </c:barChart>
      <c:catAx>
        <c:axId val="2077007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77009215"/>
        <c:crosses val="autoZero"/>
        <c:auto val="1"/>
        <c:lblAlgn val="ctr"/>
        <c:lblOffset val="100"/>
        <c:noMultiLvlLbl val="0"/>
      </c:catAx>
      <c:valAx>
        <c:axId val="2077009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07700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13323055822336E-2"/>
          <c:y val="1.2752711206319454E-2"/>
          <c:w val="0.89910108186926907"/>
          <c:h val="0.863291444635157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7A-4D01-9A1D-FE3093019D4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54</c:v>
                </c:pt>
                <c:pt idx="2">
                  <c:v>45</c:v>
                </c:pt>
                <c:pt idx="3">
                  <c:v>33</c:v>
                </c:pt>
                <c:pt idx="4">
                  <c:v>42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7A-4D01-9A1D-FE3093019D4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097A-4D01-9A1D-FE3093019D44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097A-4D01-9A1D-FE3093019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915967"/>
        <c:axId val="126913887"/>
      </c:barChart>
      <c:catAx>
        <c:axId val="126915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6913887"/>
        <c:crosses val="autoZero"/>
        <c:auto val="1"/>
        <c:lblAlgn val="ctr"/>
        <c:lblOffset val="100"/>
        <c:noMultiLvlLbl val="0"/>
      </c:catAx>
      <c:valAx>
        <c:axId val="126913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691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6158-21E5-14F5-C0CF-E058A74E9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F4B27-2C8E-85CC-2574-17C4B8877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785B7-DFCD-4F41-A07F-2A7715C9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6ADB4-E7A5-4B9E-9127-BA0AC84D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3C8B4-3B3E-5A64-9FD7-499862EE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151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40CA-55AA-0CB9-E229-EA8FBFF1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DD2E4-8C87-544A-DDBB-19CFCEFFC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61778-7319-28F4-3AD5-3631A8E9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DCF36-AC5E-485B-2ACA-98518DF1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7BCDE-31BF-9EE7-9719-A7E617F2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100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9703D-02BD-8586-6634-3774B4E0E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01E5C-6BF5-B04C-8BF1-CC24AC148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5E376-980F-224B-5530-46B3DA9A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A4C85-3F43-42F7-99CD-DB35C93B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FF1F6-BAE4-9C81-824B-47B70B28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590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5D9F-3A12-CC3A-54BF-5E1B32DE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D1F-D26C-2C03-E2AC-22297980B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EA5B-AFD0-31C7-9F33-5DE781BB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1B0A-EBFA-A733-DCBB-9696859A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DCCC8-47B2-8BC9-A32A-FDC9A921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553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0DB4-BE8C-0231-0932-AC54B03A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3B9E9-B503-A27B-F1EF-236E52BE1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4D1A7-1079-2A1F-65FC-F6891994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7B036-24C7-AC13-5D15-10212A55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58DC6-0DFD-C10C-4066-10B0476E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287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11A3-48B5-7AC7-6465-2A851357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6C5B2-BF8E-49E9-20C0-02022F4A2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42FCF-98D1-291E-1652-1106AB2A1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38339-D618-31BF-FAF2-D11CBCEB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7226E-167C-4FC9-1E8C-26527842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5E9B9-B427-C60A-43A2-C995C98A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387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5B71-F7A1-7610-9934-E3258872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D3BC5-8C64-2300-8F2D-13EEE6E7F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EFE4B-3E19-C681-CE74-BDAE62CD8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8BD34-A122-D050-B85A-49F5768A9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BC044-0E3E-5B58-9981-7322521C9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1F9A7-C20B-02AD-1DAC-E91EDF15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F100C-1B9E-BD08-C0BF-44DC33D2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1EA96-ED4C-E2AA-F209-6ACC0E78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102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A6CF-BB9C-5654-653E-2BF489D9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C86B8-03CE-9833-C909-0BC91510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968D0-E419-78DF-AA5C-6BB7C1EC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D545E-C2F7-1D5C-B799-45EC514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214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970A1-2AD5-D54E-CDAF-A20DD7CE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3F873-E621-DBE0-892D-DDB9D58B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B9F57-F631-2C78-A7A9-B37DF4C6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1230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1A49-BC48-DA73-8FC9-7A7CF976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4A82-E924-52CD-5AD4-1FC84AC1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DEA29-D3E4-E75A-3799-66DA56E6E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F9706-EBF4-C3F3-CA6D-A402A594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9A419-BBF1-ECFD-8D26-62161420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97855-1B7F-0310-5738-1AB2A979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23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5962-4466-F00B-4360-36206C31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F8B3A-0B9F-C05B-A24F-E7525C77E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9F7DC-E44F-AC54-1B4C-FC1A4ACD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EB42E-0664-8D61-B28E-A8822DD7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79E1D-BC0A-9CD7-F86C-1D8293F1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56852-0A0B-4463-BBAB-07353479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209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512E7-7BC0-8334-CF85-EFC5645D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890E0-D7F8-6222-6F6B-AE8B2D75F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6FA3-9FD1-C027-6B19-687C746FC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33F48-CA4D-496D-813B-C8AA3B0F5C7B}" type="datetimeFigureOut">
              <a:rPr lang="sr-Latn-RS" smtClean="0"/>
              <a:t>22.11.2022.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2940C-39A9-C7DC-13C0-18CEC3F91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7372-5738-DB0F-D402-F1F0A8EB7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B04C-74E3-4C8C-BCA1-E539342A9A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978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2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44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59" name="Freeform: Shape 46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" name="Freeform: Shape 48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6EA23-F7B5-DC98-67CB-671021CF3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234018" cy="3826728"/>
          </a:xfrm>
        </p:spPr>
        <p:txBody>
          <a:bodyPr anchor="b">
            <a:normAutofit/>
          </a:bodyPr>
          <a:lstStyle/>
          <a:p>
            <a:r>
              <a:rPr lang="sr-Latn-RS" sz="3500" b="1" i="0">
                <a:effectLst/>
                <a:latin typeface="docs-Roboto"/>
              </a:rPr>
              <a:t>Aktuelnosti u sporovodjenju preventivnih i terapijskih protokola kod pacijenata sa artritisom</a:t>
            </a:r>
            <a:endParaRPr lang="sr-Latn-RS" sz="3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714AE-8EDD-80B1-8FFF-93862AFBB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</p:spPr>
        <p:txBody>
          <a:bodyPr anchor="t">
            <a:normAutofit/>
          </a:bodyPr>
          <a:lstStyle/>
          <a:p>
            <a:r>
              <a:rPr lang="en-GB" sz="2000" b="1" u="sng">
                <a:solidFill>
                  <a:schemeClr val="tx1">
                    <a:alpha val="60000"/>
                  </a:schemeClr>
                </a:solidFill>
              </a:rPr>
              <a:t>Upitnik za pacijente</a:t>
            </a:r>
          </a:p>
          <a:p>
            <a:r>
              <a:rPr lang="en-GB" sz="2000" b="1" u="sng">
                <a:solidFill>
                  <a:schemeClr val="tx1">
                    <a:alpha val="60000"/>
                  </a:schemeClr>
                </a:solidFill>
              </a:rPr>
              <a:t>Novembar 2022.</a:t>
            </a:r>
            <a:endParaRPr lang="sr-Latn-RS" sz="2000" b="1" u="sng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900949A9-3CE4-2E7A-BD32-5C808F75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51" y="1771165"/>
            <a:ext cx="6631341" cy="33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3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1" name="Freeform: Shape 923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33" name="Isosceles Triangle 923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Графикон одговора у Упитницима. Наслов питања: Obeležite inovativni lek (biološki, biosličan lek, JAK inhibitor) koji koristite . Број одговора: 176 одговора.">
            <a:extLst>
              <a:ext uri="{FF2B5EF4-FFF2-40B4-BE49-F238E27FC236}">
                <a16:creationId xmlns:a16="http://schemas.microsoft.com/office/drawing/2014/main" id="{E3B928A8-90DE-CA56-EF7F-FBF62958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528" y="643467"/>
            <a:ext cx="9992944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Isosceles Triangle 923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3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Графикон одговора у Упитницима. Наслов питања: Koliko je godina prošlo od postavljanja dijagnoze do uvođenja inovativnog leka?. Број одговора: 118 одговора.">
            <a:extLst>
              <a:ext uri="{FF2B5EF4-FFF2-40B4-BE49-F238E27FC236}">
                <a16:creationId xmlns:a16="http://schemas.microsoft.com/office/drawing/2014/main" id="{596D6E4C-D305-3686-DEE3-E6545D4B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578" y="1310291"/>
            <a:ext cx="9664846" cy="405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7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9554C08-8C1E-ED74-524D-DA83E6560EFD}"/>
              </a:ext>
            </a:extLst>
          </p:cNvPr>
          <p:cNvGrpSpPr/>
          <p:nvPr/>
        </p:nvGrpSpPr>
        <p:grpSpPr>
          <a:xfrm>
            <a:off x="77638" y="742830"/>
            <a:ext cx="12192000" cy="5235275"/>
            <a:chOff x="77638" y="742830"/>
            <a:chExt cx="12192000" cy="5235275"/>
          </a:xfrm>
        </p:grpSpPr>
        <p:pic>
          <p:nvPicPr>
            <p:cNvPr id="11266" name="Picture 2" descr="Графикон одговора у Упитницима. Наслов питања: Upišite ukupan broj godina od kada ste na inovativnoj terapiji o trošku RFZO. Број одговора: 111 одговора.">
              <a:extLst>
                <a:ext uri="{FF2B5EF4-FFF2-40B4-BE49-F238E27FC236}">
                  <a16:creationId xmlns:a16="http://schemas.microsoft.com/office/drawing/2014/main" id="{AEF9BEC1-1138-C916-5805-9D5CD1F9B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38" y="742830"/>
              <a:ext cx="12192000" cy="512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C4E5AE-03C6-B916-EBDE-4E21CB6D2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924" t="67528" r="39718" b="25534"/>
            <a:stretch/>
          </p:blipFill>
          <p:spPr>
            <a:xfrm>
              <a:off x="7582618" y="4770408"/>
              <a:ext cx="2277216" cy="12076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3A62A2-613A-E5CA-AB8F-BFBE81FAF589}"/>
                </a:ext>
              </a:extLst>
            </p:cNvPr>
            <p:cNvSpPr txBox="1"/>
            <p:nvPr/>
          </p:nvSpPr>
          <p:spPr>
            <a:xfrm>
              <a:off x="9756317" y="2156604"/>
              <a:ext cx="2018581" cy="340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GB" dirty="0"/>
                <a:t>17 </a:t>
              </a:r>
              <a:r>
                <a:rPr lang="en-GB" dirty="0" err="1"/>
                <a:t>odgovora</a:t>
              </a:r>
              <a:endParaRPr lang="en-GB" dirty="0"/>
            </a:p>
            <a:p>
              <a:pPr>
                <a:lnSpc>
                  <a:spcPts val="2600"/>
                </a:lnSpc>
              </a:pPr>
              <a:r>
                <a:rPr lang="en-GB" dirty="0"/>
                <a:t>15</a:t>
              </a:r>
            </a:p>
            <a:p>
              <a:pPr>
                <a:lnSpc>
                  <a:spcPts val="2600"/>
                </a:lnSpc>
              </a:pPr>
              <a:r>
                <a:rPr lang="en-GB" dirty="0"/>
                <a:t>11</a:t>
              </a:r>
            </a:p>
            <a:p>
              <a:pPr>
                <a:lnSpc>
                  <a:spcPts val="2600"/>
                </a:lnSpc>
              </a:pPr>
              <a:r>
                <a:rPr lang="en-GB" dirty="0"/>
                <a:t>16</a:t>
              </a:r>
            </a:p>
            <a:p>
              <a:pPr>
                <a:lnSpc>
                  <a:spcPts val="2600"/>
                </a:lnSpc>
              </a:pPr>
              <a:r>
                <a:rPr lang="en-GB" dirty="0"/>
                <a:t>5</a:t>
              </a:r>
            </a:p>
            <a:p>
              <a:pPr>
                <a:lnSpc>
                  <a:spcPts val="2600"/>
                </a:lnSpc>
              </a:pPr>
              <a:r>
                <a:rPr lang="en-GB" dirty="0"/>
                <a:t>9</a:t>
              </a:r>
            </a:p>
            <a:p>
              <a:pPr>
                <a:lnSpc>
                  <a:spcPts val="2600"/>
                </a:lnSpc>
              </a:pPr>
              <a:r>
                <a:rPr lang="en-GB" dirty="0"/>
                <a:t>9</a:t>
              </a:r>
            </a:p>
            <a:p>
              <a:pPr>
                <a:lnSpc>
                  <a:spcPts val="2600"/>
                </a:lnSpc>
              </a:pPr>
              <a:r>
                <a:rPr lang="en-GB" dirty="0"/>
                <a:t>5</a:t>
              </a:r>
            </a:p>
            <a:p>
              <a:pPr>
                <a:lnSpc>
                  <a:spcPts val="2600"/>
                </a:lnSpc>
              </a:pPr>
              <a:r>
                <a:rPr lang="en-GB" dirty="0"/>
                <a:t>4</a:t>
              </a:r>
            </a:p>
            <a:p>
              <a:pPr>
                <a:lnSpc>
                  <a:spcPts val="2600"/>
                </a:lnSpc>
              </a:pPr>
              <a:r>
                <a:rPr lang="en-GB" dirty="0"/>
                <a:t>20</a:t>
              </a:r>
              <a:endParaRPr lang="sr-Latn-R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885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7" name="Freeform: Shape 1229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3" name="Freeform: Shape 1230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305" name="Isosceles Triangle 1230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Графикон одговора у Упитницима. Наслов питања: Koji je to inovativni lek po redu koji koristite? &#10;. Број одговора: 108 одговора.">
            <a:extLst>
              <a:ext uri="{FF2B5EF4-FFF2-40B4-BE49-F238E27FC236}">
                <a16:creationId xmlns:a16="http://schemas.microsoft.com/office/drawing/2014/main" id="{14FA9898-B8AE-F878-12F8-963B4C84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7" name="Isosceles Triangle 1230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1" name="Freeform: Shape 133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7" name="Freeform: Shape 1332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29" name="Isosceles Triangle 1332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Графикон одговора у Упитницима. Наслов питања: Da li uz inovativni lek koristite Metotreksat?. Број одговора: 115 одговора.">
            <a:extLst>
              <a:ext uri="{FF2B5EF4-FFF2-40B4-BE49-F238E27FC236}">
                <a16:creationId xmlns:a16="http://schemas.microsoft.com/office/drawing/2014/main" id="{3E59E6E2-C805-64B5-56B5-0B73F2ED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1" name="Isosceles Triangle 133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5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Freeform: Shape 1434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49" name="Freeform: Shape 1434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3" name="Isosceles Triangle 1435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Графикон одговора у Упитницима. Наслов питања: Kako bi ste okarakterisali dostupnost inovativne terapije za zbrinavanje Vaše bolesti?. Број одговора: 126 одговора.">
            <a:extLst>
              <a:ext uri="{FF2B5EF4-FFF2-40B4-BE49-F238E27FC236}">
                <a16:creationId xmlns:a16="http://schemas.microsoft.com/office/drawing/2014/main" id="{764EDBA7-144E-B8A5-44EC-6BC385C47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7"/>
          <a:stretch/>
        </p:blipFill>
        <p:spPr bwMode="auto">
          <a:xfrm>
            <a:off x="643467" y="643467"/>
            <a:ext cx="1090506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5" name="Isosceles Triangle 1435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Freeform: Shape 15370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73" name="Freeform: Shape 15372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5" name="Rectangle 15374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7" name="Isosceles Triangle 15376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Графикон одговора у Упитницима. Наслов питања: Da li ste učestvovali u nekom kliničkom istraživanju?&#10;. Број одговора: 176 одговора.">
            <a:extLst>
              <a:ext uri="{FF2B5EF4-FFF2-40B4-BE49-F238E27FC236}">
                <a16:creationId xmlns:a16="http://schemas.microsoft.com/office/drawing/2014/main" id="{3705F5FC-7A84-8658-DBE8-6EE1BB676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7"/>
          <a:stretch/>
        </p:blipFill>
        <p:spPr bwMode="auto">
          <a:xfrm>
            <a:off x="643467" y="643467"/>
            <a:ext cx="1090506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9" name="Isosceles Triangle 15378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3" name="Freeform: Shape 1639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9" name="Freeform: Shape 1639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401" name="Isosceles Triangle 1640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Графикон одговора у Упитницима. Наслов питања: Da li ste preležali COVID 19 infekciju?. Број одговора: 176 одговора.">
            <a:extLst>
              <a:ext uri="{FF2B5EF4-FFF2-40B4-BE49-F238E27FC236}">
                <a16:creationId xmlns:a16="http://schemas.microsoft.com/office/drawing/2014/main" id="{A05FDBDF-1007-DD0F-48CE-1D217305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3" name="Isosceles Triangle 1640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1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7" name="Freeform: Shape 174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3" name="Freeform: Shape 174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25" name="Isosceles Triangle 174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Графикон одговора у Упитницима. Наслов питања: Ako jeste, koliko puta ste imali?. Број одговора: 117 одговора.">
            <a:extLst>
              <a:ext uri="{FF2B5EF4-FFF2-40B4-BE49-F238E27FC236}">
                <a16:creationId xmlns:a16="http://schemas.microsoft.com/office/drawing/2014/main" id="{E8C1DFB6-36CA-7CF4-C77B-A08BDE99A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Isosceles Triangle 174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2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Графикон одговора у Упитницима. Наслов питања: Kakav ste oblik bolesti imali pod infekcijom COVID 19?. Број одговора: 117 одговора.">
            <a:extLst>
              <a:ext uri="{FF2B5EF4-FFF2-40B4-BE49-F238E27FC236}">
                <a16:creationId xmlns:a16="http://schemas.microsoft.com/office/drawing/2014/main" id="{A56B6D2B-F902-DFEB-9BBD-D1D0A4BD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578" y="1310291"/>
            <a:ext cx="9664846" cy="405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5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2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8" name="Group 103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Графикон одговора у Упитницима. Наслов питања: Obeležite kojeg ste pola. Број одговора: 176 одговора.">
            <a:extLst>
              <a:ext uri="{FF2B5EF4-FFF2-40B4-BE49-F238E27FC236}">
                <a16:creationId xmlns:a16="http://schemas.microsoft.com/office/drawing/2014/main" id="{BE6189E0-28A1-444C-02F5-73B1FF77D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65" name="Freeform: Shape 1946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1" name="Freeform: Shape 1947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473" name="Isosceles Triangle 1947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Графикон одговора у Упитницима. Наслов питања: Da li ste tokom COVID 19 infekcije lečeni u kovid bolnici?. Број одговора: 124 одговора.">
            <a:extLst>
              <a:ext uri="{FF2B5EF4-FFF2-40B4-BE49-F238E27FC236}">
                <a16:creationId xmlns:a16="http://schemas.microsoft.com/office/drawing/2014/main" id="{81EE0A68-3977-220E-F4FD-31F25E28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5" name="Isosceles Triangle 1947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8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Графикон одговора у Упитницима. Наслов питања: Da li preduzimate mere zaštite od COVID-19 infekcije? (obeležite jedan ili više odgovora)&#10;. Број одговора: 172 одговора.">
            <a:extLst>
              <a:ext uri="{FF2B5EF4-FFF2-40B4-BE49-F238E27FC236}">
                <a16:creationId xmlns:a16="http://schemas.microsoft.com/office/drawing/2014/main" id="{6AC68CCE-76D0-48BA-2F5A-F22B5007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5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 descr="Графикон одговора у Упитницима. Наслов питања: Da li ste se vakcinisali nekom od vakcina protiv COVID 19 infekcije?. Број одговора: 173 одговора.">
            <a:extLst>
              <a:ext uri="{FF2B5EF4-FFF2-40B4-BE49-F238E27FC236}">
                <a16:creationId xmlns:a16="http://schemas.microsoft.com/office/drawing/2014/main" id="{71FC95CE-2C5C-00D3-880B-58ED131A7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3578" y="1310291"/>
            <a:ext cx="9664846" cy="405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7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7" name="Rectangle 2253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9" name="Rectangle 2253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1" name="Rectangle 2254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Графикон одговора у Упитницима. Наслов питања: Ako ste se vakcinisali protiv COVID 19, koliko doza vakcina infekcije ste primili? &#10;. Број одговора: 122 одговора.">
            <a:extLst>
              <a:ext uri="{FF2B5EF4-FFF2-40B4-BE49-F238E27FC236}">
                <a16:creationId xmlns:a16="http://schemas.microsoft.com/office/drawing/2014/main" id="{EC3D443F-203B-A0E7-5465-B0DBE266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750570"/>
            <a:ext cx="11277600" cy="53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6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9" name="Rectangle 23558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61" name="Group 2356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562" name="Rectangle 2356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3" name="Rectangle 2356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65" name="Rectangle 2356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Графикон одговора у Упитницима. Наслов питања: Da li ste informisani o pasivnoj imunizaciji od COVID 19 infekcije?. Број одговора: 170 одговора.">
            <a:extLst>
              <a:ext uri="{FF2B5EF4-FFF2-40B4-BE49-F238E27FC236}">
                <a16:creationId xmlns:a16="http://schemas.microsoft.com/office/drawing/2014/main" id="{B360AB1F-0DF4-EF1E-893F-2B0F6734C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43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Rectangle 24593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32EB9-4276-518C-D2F9-1C1FF22FE2B1}"/>
              </a:ext>
            </a:extLst>
          </p:cNvPr>
          <p:cNvSpPr txBox="1"/>
          <p:nvPr/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Sa kojim problemima ste se susreli u lečenju Vaše bolesti od početka pandemije COVID 19?</a:t>
            </a: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96" name="Rectangle: Rounded Corners 24595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A3C4DD-8FE7-A826-598E-9668DF1C52F3}"/>
              </a:ext>
            </a:extLst>
          </p:cNvPr>
          <p:cNvGrpSpPr/>
          <p:nvPr/>
        </p:nvGrpSpPr>
        <p:grpSpPr>
          <a:xfrm>
            <a:off x="838200" y="2668566"/>
            <a:ext cx="10515600" cy="2616028"/>
            <a:chOff x="304076" y="1393582"/>
            <a:chExt cx="11796549" cy="3018741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0DD73FC-FB7E-79A5-5693-C9EF4B3E7D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482398"/>
                </p:ext>
              </p:extLst>
            </p:nvPr>
          </p:nvGraphicFramePr>
          <p:xfrm>
            <a:off x="6973573" y="1424723"/>
            <a:ext cx="5127052" cy="29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4B1B9A-8E30-A05C-A7F2-213355292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606" t="42976" r="31591" b="27812"/>
            <a:stretch/>
          </p:blipFill>
          <p:spPr>
            <a:xfrm>
              <a:off x="304076" y="1393582"/>
              <a:ext cx="6944949" cy="301874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320829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15" name="Rectangle 25606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16" name="Group 25608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610" name="Rectangle 25609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17" name="Rectangle 25610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618" name="Rectangle 2561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Графикон одговора у Упитницима. Наслов питања: Da li ste tokom pandemije COVID 19 koristili usluge HELPER-a?. Број одговора: 169 одговора.">
            <a:extLst>
              <a:ext uri="{FF2B5EF4-FFF2-40B4-BE49-F238E27FC236}">
                <a16:creationId xmlns:a16="http://schemas.microsoft.com/office/drawing/2014/main" id="{64F442EA-A410-DC10-158F-0BA5D6AF8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36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2663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633" name="Group 2663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6634" name="Freeform: Shape 2663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35" name="Rectangle 2663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637" name="Rectangle 2663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9" name="Isosceles Triangle 2663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Графикон одговора у Упитницима. Наслов питања: Ako je odgovor DA, da li ste zadovoljni uslugom HELPER-a?. Број одговора: 52 одговора.">
            <a:extLst>
              <a:ext uri="{FF2B5EF4-FFF2-40B4-BE49-F238E27FC236}">
                <a16:creationId xmlns:a16="http://schemas.microsoft.com/office/drawing/2014/main" id="{CED971B7-B45C-1FC1-BF0B-01B2F799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62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7" name="Freeform: Shape 2765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9" name="Rectangle 2765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1" name="Rectangle 2766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3" name="Freeform: Shape 2766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665" name="Isosceles Triangle 2766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Графикон одговора у Упитницима. Наслов питања: Da li ste tokom pandemije COVID 19 koristili usluge Online savetovališta?. Број одговора: 166 одговора.">
            <a:extLst>
              <a:ext uri="{FF2B5EF4-FFF2-40B4-BE49-F238E27FC236}">
                <a16:creationId xmlns:a16="http://schemas.microsoft.com/office/drawing/2014/main" id="{FD349DF2-AC17-FEE7-6A72-416D0CCB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7" name="Isosceles Triangle 2766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2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867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681" name="Group 2868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682" name="Freeform: Shape 2868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83" name="Rectangle 2868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685" name="Rectangle 2868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7" name="Isosceles Triangle 2868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Графикон одговора у Упитницима. Наслов питања: Ako je odgovor Da, koliko puta ste koristili usluge Online savetovališta?. Број одговора: 37 одговора.">
            <a:extLst>
              <a:ext uri="{FF2B5EF4-FFF2-40B4-BE49-F238E27FC236}">
                <a16:creationId xmlns:a16="http://schemas.microsoft.com/office/drawing/2014/main" id="{03CFD1D8-94A1-3A80-AB43-32F62C13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7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5" name="Isosceles Triangle 206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Графикон одговора у Упитницима. Наслов питања: Obeležite jednu ili više bolesti od kojih bolujete:. Број одговора: 176 одговора.">
            <a:extLst>
              <a:ext uri="{FF2B5EF4-FFF2-40B4-BE49-F238E27FC236}">
                <a16:creationId xmlns:a16="http://schemas.microsoft.com/office/drawing/2014/main" id="{0D835216-0F34-E686-F67C-D9D2AEEE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39046"/>
            <a:ext cx="10905066" cy="517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12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2970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05" name="Freeform: Shape 2970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07" name="Rectangle 2970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9" name="Rectangle 2970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11" name="Freeform: Shape 2971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713" name="Isosceles Triangle 2971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Графикон одговора у Упитницима. Наслов питања: Da li ste zadovoljni uslugom Online savetovališta?. Број одговора: 45 одговора.">
            <a:extLst>
              <a:ext uri="{FF2B5EF4-FFF2-40B4-BE49-F238E27FC236}">
                <a16:creationId xmlns:a16="http://schemas.microsoft.com/office/drawing/2014/main" id="{BC40D16E-118C-E3D3-B7A6-7D1953F5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5" name="Isosceles Triangle 2971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4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Графикон одговора у Упитницима. Наслов питања: Koliko je vremena prošlo od prvih simptoma Vaše bolesti do postavljanja dijagnoze?&#10;. Број одговора: 176 одговора.">
            <a:extLst>
              <a:ext uri="{FF2B5EF4-FFF2-40B4-BE49-F238E27FC236}">
                <a16:creationId xmlns:a16="http://schemas.microsoft.com/office/drawing/2014/main" id="{BD4A388A-D396-D5FD-3EC1-F0DCA923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Isosceles Triangle 411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Графикон одговора у Упитницима. Наслов питања: Kako bi ste opisali dostupnost reumatologa i organizacijski pristup sistema vezan za redovno kontrolisanje Vaše bolesti?. Број одговора: 176 одговора.">
            <a:extLst>
              <a:ext uri="{FF2B5EF4-FFF2-40B4-BE49-F238E27FC236}">
                <a16:creationId xmlns:a16="http://schemas.microsoft.com/office/drawing/2014/main" id="{FBE268AE-9FF0-623A-BCA3-906BB218F7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4" b="-1"/>
          <a:stretch/>
        </p:blipFill>
        <p:spPr bwMode="auto">
          <a:xfrm>
            <a:off x="643467" y="643467"/>
            <a:ext cx="1090506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2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139" name="Rectangle 5138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0" name="Rectangle 5139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Графикон одговора у Упитницима. Наслов питања: Da li koristite u terapiji artritisa kortikosteroide?. Број одговора: 176 одговора.">
            <a:extLst>
              <a:ext uri="{FF2B5EF4-FFF2-40B4-BE49-F238E27FC236}">
                <a16:creationId xmlns:a16="http://schemas.microsoft.com/office/drawing/2014/main" id="{29C565DA-86A9-DD08-6A11-73B878148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4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61" name="Isosceles Triangle 616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Графикон одговора у Упитницима. Наслов питања: Zaokružite hemijski lek koji zaustavlja tok bolesti koji pijete, jedan ili više&#10;. Број одговора: 176 одговора.">
            <a:extLst>
              <a:ext uri="{FF2B5EF4-FFF2-40B4-BE49-F238E27FC236}">
                <a16:creationId xmlns:a16="http://schemas.microsoft.com/office/drawing/2014/main" id="{2A8703DA-A10A-D75C-7F41-9CD7F5C63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14"/>
          <a:stretch/>
        </p:blipFill>
        <p:spPr bwMode="auto">
          <a:xfrm>
            <a:off x="643467" y="2041017"/>
            <a:ext cx="10905066" cy="277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Isosceles Triangle 616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7178" name="Freeform: Shape 717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Isosceles Triangle 718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Графикон одговора у Упитницима. Наслов питања: Da li koristite imunosupresivni lek kao sistemsku terapiju (pijete tablete)?. Број одговора: 176 одговора.">
            <a:extLst>
              <a:ext uri="{FF2B5EF4-FFF2-40B4-BE49-F238E27FC236}">
                <a16:creationId xmlns:a16="http://schemas.microsoft.com/office/drawing/2014/main" id="{17C9C37C-B611-ED9D-4638-523117C3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38936"/>
            <a:ext cx="10905066" cy="45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0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7FE721-9FA6-9C1F-D9B4-20D82488E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815552"/>
              </p:ext>
            </p:extLst>
          </p:nvPr>
        </p:nvGraphicFramePr>
        <p:xfrm>
          <a:off x="643467" y="643467"/>
          <a:ext cx="10905066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41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57</Words>
  <Application>Microsoft Office PowerPoint</Application>
  <PresentationFormat>Widescreen</PresentationFormat>
  <Paragraphs>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docs-Roboto</vt:lpstr>
      <vt:lpstr>Office Theme</vt:lpstr>
      <vt:lpstr>Aktuelnosti u sporovodjenju preventivnih i terapijskih protokola kod pacijenata sa artritisom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Jovan Birac</dc:creator>
  <cp:lastModifiedBy>Jovan Birac</cp:lastModifiedBy>
  <cp:revision>4</cp:revision>
  <dcterms:created xsi:type="dcterms:W3CDTF">2022-11-20T10:10:23Z</dcterms:created>
  <dcterms:modified xsi:type="dcterms:W3CDTF">2022-11-22T15:01:10Z</dcterms:modified>
</cp:coreProperties>
</file>