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74" r:id="rId3"/>
    <p:sldId id="257" r:id="rId4"/>
    <p:sldId id="256" r:id="rId5"/>
    <p:sldId id="258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ko Vrbavac" initials="M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9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8273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4795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682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0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910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9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80C8-5A81-43BA-A9D6-F89A64BB7DA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F133-E4ED-446E-BA19-C69127114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4643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8868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435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4168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467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1726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4188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CB25-A62C-47D4-A3FE-2AC016857691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15.10.2015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0134-3AC2-481B-8A7E-B5BA1ED5C31F}" type="slidenum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0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1" y="517014"/>
            <a:ext cx="6713621" cy="57999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095500"/>
            <a:ext cx="4457700" cy="2667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0" y="2971800"/>
            <a:ext cx="1874520" cy="914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747837"/>
            <a:ext cx="5534025" cy="33623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785937"/>
            <a:ext cx="5810250" cy="32861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2"/>
            <a:ext cx="8571186" cy="1602388"/>
          </a:xfrm>
        </p:spPr>
        <p:txBody>
          <a:bodyPr>
            <a:normAutofit lnSpcReduction="10000"/>
          </a:bodyPr>
          <a:lstStyle/>
          <a:p>
            <a:r>
              <a:rPr lang="sr-Latn-CS" altLang="en-US" sz="2000" dirty="0"/>
              <a:t>Žitarice su glavni izvor energije i </a:t>
            </a:r>
            <a:r>
              <a:rPr lang="sr-Latn-CS" altLang="en-US" sz="2000" dirty="0" err="1"/>
              <a:t>obezbedjuju</a:t>
            </a:r>
            <a:r>
              <a:rPr lang="sr-Latn-CS" altLang="en-US" sz="2000" dirty="0"/>
              <a:t> minerale, vitamine i biljna vlakna</a:t>
            </a:r>
          </a:p>
          <a:p>
            <a:r>
              <a:rPr lang="sr-Latn-CS" altLang="en-US" sz="2000" dirty="0"/>
              <a:t>Izbegavajte žitarice bogate </a:t>
            </a:r>
            <a:r>
              <a:rPr lang="sr-Latn-CS" altLang="en-US" sz="2000" dirty="0" err="1"/>
              <a:t>glutenom</a:t>
            </a:r>
            <a:r>
              <a:rPr lang="sr-Latn-CS" altLang="en-US" sz="2000" dirty="0"/>
              <a:t> (pšenica, ovas, ječam, raž) i unosite što više pirinča i kukuruza</a:t>
            </a:r>
          </a:p>
          <a:p>
            <a:r>
              <a:rPr lang="sr-Latn-CS" altLang="en-US" sz="2000" dirty="0"/>
              <a:t>Prednost integralnom hlebu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824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Kakav je značaj žitarica i proizvoda od brašna</a:t>
            </a:r>
            <a:r>
              <a:rPr lang="sr-Latn-CS" altLang="en-US" sz="3600" b="1" dirty="0" smtClean="0"/>
              <a:t>?</a:t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21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1"/>
            <a:ext cx="8571186" cy="2025867"/>
          </a:xfrm>
        </p:spPr>
        <p:txBody>
          <a:bodyPr>
            <a:normAutofit fontScale="92500" lnSpcReduction="20000"/>
          </a:bodyPr>
          <a:lstStyle/>
          <a:p>
            <a:r>
              <a:rPr lang="sr-Latn-CS" altLang="en-US" sz="2000" dirty="0"/>
              <a:t>Povrće i voće su bogat izvor vitamina, minerala i b</a:t>
            </a:r>
            <a:r>
              <a:rPr lang="en-US" altLang="en-US" sz="2000" dirty="0" err="1"/>
              <a:t>i</a:t>
            </a:r>
            <a:r>
              <a:rPr lang="sr-Latn-CS" altLang="en-US" sz="2000" dirty="0" err="1"/>
              <a:t>ljnih</a:t>
            </a:r>
            <a:r>
              <a:rPr lang="sr-Latn-CS" altLang="en-US" sz="2000" dirty="0"/>
              <a:t> vlakana</a:t>
            </a:r>
          </a:p>
          <a:p>
            <a:r>
              <a:rPr lang="sr-Latn-CS" altLang="en-US" sz="2000" dirty="0"/>
              <a:t>Dnevno je potrebno unet</a:t>
            </a:r>
            <a:r>
              <a:rPr lang="en-US" altLang="en-US" sz="2000" dirty="0" err="1"/>
              <a:t>i</a:t>
            </a:r>
            <a:r>
              <a:rPr lang="sr-Latn-CS" altLang="en-US" sz="2000" dirty="0"/>
              <a:t> najmanje četiri porcije povrća i dve porcije voća</a:t>
            </a:r>
          </a:p>
          <a:p>
            <a:r>
              <a:rPr lang="sr-Latn-CS" altLang="en-US" sz="2000" dirty="0"/>
              <a:t>Studije su pokazale da oni koji unose puno voća i povrća  ređe oboljevaju od artritisa</a:t>
            </a:r>
          </a:p>
          <a:p>
            <a:r>
              <a:rPr lang="sr-Latn-CS" altLang="en-US" sz="2000" dirty="0" err="1"/>
              <a:t>Antioksidanti</a:t>
            </a:r>
            <a:r>
              <a:rPr lang="sr-Latn-CS" altLang="en-US" sz="2000" dirty="0"/>
              <a:t> štite zglobove i iz organizma uklanjaju štetne materije koje pokreću upalu i oštećuju zglobove</a:t>
            </a:r>
          </a:p>
          <a:p>
            <a:r>
              <a:rPr lang="sr-Latn-CS" altLang="en-US" sz="2000" dirty="0"/>
              <a:t>Birajte voće različitih boja, posebno svetlih boja, bobičasto voće</a:t>
            </a: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Na koji način voće i povrće t</a:t>
            </a:r>
            <a:r>
              <a:rPr lang="en-US" altLang="en-US" sz="3600" b="1" dirty="0"/>
              <a:t>r</a:t>
            </a:r>
            <a:r>
              <a:rPr lang="sr-Latn-CS" altLang="en-US" sz="3600" b="1" dirty="0" err="1"/>
              <a:t>eba</a:t>
            </a:r>
            <a:r>
              <a:rPr lang="sr-Latn-CS" altLang="en-US" sz="3600" b="1" dirty="0"/>
              <a:t> da bude zastupljeno u vašoj ishrani?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0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492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>Šta </a:t>
            </a:r>
            <a:r>
              <a:rPr lang="sr-Latn-CS" altLang="en-US" sz="3600" b="1" dirty="0"/>
              <a:t>je porcija voća i povrća</a:t>
            </a:r>
            <a:r>
              <a:rPr lang="sr-Latn-CS" altLang="en-US" sz="3600" b="1" dirty="0" smtClean="0"/>
              <a:t>?</a:t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1679" y="583325"/>
            <a:ext cx="3157756" cy="2996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sr-Latn-CS" altLang="en-US" dirty="0" smtClean="0"/>
          </a:p>
          <a:p>
            <a:r>
              <a:rPr lang="sr-Latn-CS" altLang="en-US" sz="2000" dirty="0" smtClean="0"/>
              <a:t>150 ml voćnog soka</a:t>
            </a:r>
          </a:p>
          <a:p>
            <a:r>
              <a:rPr lang="sr-Latn-CS" altLang="en-US" sz="2000" dirty="0" smtClean="0"/>
              <a:t>1 srednja jabuka</a:t>
            </a:r>
          </a:p>
          <a:p>
            <a:r>
              <a:rPr lang="sr-Latn-CS" altLang="en-US" sz="2000" dirty="0" smtClean="0"/>
              <a:t>1 srednja banana</a:t>
            </a:r>
          </a:p>
          <a:p>
            <a:r>
              <a:rPr lang="sr-Latn-CS" altLang="en-US" sz="2000" dirty="0" smtClean="0"/>
              <a:t>2 srednje šljive</a:t>
            </a:r>
          </a:p>
          <a:p>
            <a:r>
              <a:rPr lang="sr-Latn-CS" altLang="en-US" sz="2000" dirty="0" smtClean="0"/>
              <a:t>2 koluta ananasa</a:t>
            </a:r>
          </a:p>
          <a:p>
            <a:r>
              <a:rPr lang="sr-Latn-CS" altLang="en-US" sz="2000" dirty="0" smtClean="0"/>
              <a:t>2 polovine breskve</a:t>
            </a:r>
          </a:p>
          <a:p>
            <a:r>
              <a:rPr lang="sr-Latn-CS" altLang="en-US" sz="2000" dirty="0" smtClean="0"/>
              <a:t>3 kašike seckane voćne salate</a:t>
            </a:r>
          </a:p>
          <a:p>
            <a:r>
              <a:rPr lang="sr-Latn-CS" altLang="en-US" sz="2000" dirty="0" smtClean="0"/>
              <a:t>7 svežih jagoda</a:t>
            </a:r>
            <a:endParaRPr lang="sr-Latn-CS" altLang="en-US" sz="20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0" y="809352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altLang="en-US" sz="2000" dirty="0" smtClean="0"/>
              <a:t>½ paprike</a:t>
            </a:r>
          </a:p>
          <a:p>
            <a:r>
              <a:rPr lang="sr-Latn-CS" altLang="en-US" sz="2000" dirty="0" smtClean="0"/>
              <a:t>1 srednji paradajz</a:t>
            </a:r>
          </a:p>
          <a:p>
            <a:r>
              <a:rPr lang="sr-Latn-CS" altLang="en-US" sz="2000" dirty="0" smtClean="0"/>
              <a:t>1 srednji crni luk</a:t>
            </a:r>
          </a:p>
          <a:p>
            <a:r>
              <a:rPr lang="sr-Latn-CS" altLang="en-US" sz="2000" dirty="0" smtClean="0"/>
              <a:t>2 cveta </a:t>
            </a:r>
            <a:r>
              <a:rPr lang="sr-Latn-CS" altLang="en-US" sz="2000" dirty="0" err="1" smtClean="0"/>
              <a:t>brokolija</a:t>
            </a:r>
            <a:endParaRPr lang="sr-Latn-CS" altLang="en-US" sz="2000" dirty="0" smtClean="0"/>
          </a:p>
          <a:p>
            <a:r>
              <a:rPr lang="sr-Latn-CS" altLang="en-US" sz="2000" dirty="0" smtClean="0"/>
              <a:t>3 štapa celera</a:t>
            </a:r>
          </a:p>
          <a:p>
            <a:r>
              <a:rPr lang="sr-Latn-CS" altLang="en-US" sz="2000" dirty="0" smtClean="0"/>
              <a:t>3 kašike seckane šargarepe</a:t>
            </a:r>
          </a:p>
          <a:p>
            <a:r>
              <a:rPr lang="sr-Latn-CS" altLang="en-US" sz="2000" dirty="0" smtClean="0"/>
              <a:t>8 cvetova karfiola</a:t>
            </a:r>
          </a:p>
          <a:p>
            <a:r>
              <a:rPr lang="sr-Latn-CS" altLang="en-US" sz="2000" dirty="0" smtClean="0"/>
              <a:t>14 </a:t>
            </a:r>
            <a:r>
              <a:rPr lang="sr-Latn-CS" altLang="en-US" sz="2000" dirty="0" err="1" smtClean="0"/>
              <a:t>pečurki</a:t>
            </a:r>
            <a:endParaRPr lang="en-US" altLang="en-US" sz="2000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0541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2"/>
            <a:ext cx="8571186" cy="1602388"/>
          </a:xfrm>
        </p:spPr>
        <p:txBody>
          <a:bodyPr>
            <a:normAutofit fontScale="92500" lnSpcReduction="10000"/>
          </a:bodyPr>
          <a:lstStyle/>
          <a:p>
            <a:r>
              <a:rPr lang="sr-Latn-CS" altLang="en-US" dirty="0"/>
              <a:t>Iz ove grupe treba uneti 2-3 porcije na dan, ali treba birati proizvode sa smanjenim procentom masti</a:t>
            </a:r>
          </a:p>
          <a:p>
            <a:r>
              <a:rPr lang="sr-Latn-CS" altLang="en-US" dirty="0"/>
              <a:t>Jednu porciju čine šolja mleka ili jogurta ili malo parče sira – važan izvor kalcijuma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Koliko mleka i mlečnih proizvoda treba unositi hranom?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40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1"/>
            <a:ext cx="8571186" cy="1952295"/>
          </a:xfrm>
        </p:spPr>
        <p:txBody>
          <a:bodyPr>
            <a:normAutofit fontScale="77500" lnSpcReduction="20000"/>
          </a:bodyPr>
          <a:lstStyle/>
          <a:p>
            <a:r>
              <a:rPr lang="sr-Latn-CS" altLang="en-US" dirty="0"/>
              <a:t>Ova grupa namirnica su dobar izvor proteina, vitamina, minerala, naročito </a:t>
            </a:r>
            <a:r>
              <a:rPr lang="sr-Latn-CS" altLang="en-US" dirty="0" err="1"/>
              <a:t>gvoždja</a:t>
            </a:r>
            <a:endParaRPr lang="sr-Latn-CS" altLang="en-US" dirty="0"/>
          </a:p>
          <a:p>
            <a:r>
              <a:rPr lang="sr-Latn-CS" altLang="en-US" dirty="0"/>
              <a:t>Crveno meso treba unositi 2-3 puta nedeljno</a:t>
            </a:r>
          </a:p>
          <a:p>
            <a:r>
              <a:rPr lang="sr-Latn-CS" altLang="en-US" dirty="0"/>
              <a:t>Povećati unos morske ribe (losos, skuša, haringa, tuna) jer su bogate omega-3 masnim kiselinama koje mogu smanjiti zapaljenje i ublažiti simptome artritisa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Šta omogućuju meso, riba i jaja?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1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492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>Koliko </a:t>
            </a:r>
            <a:r>
              <a:rPr lang="sr-Latn-CS" altLang="en-US" sz="3600" b="1" dirty="0"/>
              <a:t>unosimo masti?</a:t>
            </a: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57200" y="864476"/>
            <a:ext cx="4038600" cy="2772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altLang="en-US" sz="2400" b="1" dirty="0" smtClean="0"/>
          </a:p>
          <a:p>
            <a:r>
              <a:rPr lang="sr-Latn-CS" altLang="en-US" b="1" dirty="0" smtClean="0"/>
              <a:t>NE</a:t>
            </a:r>
            <a:r>
              <a:rPr lang="sr-Latn-CS" altLang="en-US" sz="2400" b="1" dirty="0" smtClean="0"/>
              <a:t> </a:t>
            </a:r>
            <a:r>
              <a:rPr lang="sr-Latn-CS" altLang="en-US" sz="2400" dirty="0" smtClean="0"/>
              <a:t> treba ih potpuno isključiti</a:t>
            </a:r>
          </a:p>
          <a:p>
            <a:r>
              <a:rPr lang="sr-Latn-CS" altLang="en-US" b="1" dirty="0" smtClean="0"/>
              <a:t>NE</a:t>
            </a:r>
            <a:r>
              <a:rPr lang="sr-Latn-CS" altLang="en-US" sz="2400" dirty="0" smtClean="0"/>
              <a:t> omega 6 nezasićene masne kiseline - suncokretovo i kukuruzno ulje, margarin</a:t>
            </a:r>
          </a:p>
          <a:p>
            <a:pPr>
              <a:buFont typeface="Wingdings" panose="05000000000000000000" pitchFamily="2" charset="2"/>
              <a:buNone/>
            </a:pPr>
            <a:endParaRPr lang="sr-Latn-CS" altLang="en-US" sz="2400" dirty="0" smtClean="0"/>
          </a:p>
          <a:p>
            <a:r>
              <a:rPr lang="sr-Latn-CS" altLang="en-US" b="1" dirty="0" smtClean="0"/>
              <a:t>Pogoršavaju simptome artritisa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 dirty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648200" y="864476"/>
            <a:ext cx="4038600" cy="2772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altLang="en-US" sz="2400" b="1" smtClean="0"/>
          </a:p>
          <a:p>
            <a:r>
              <a:rPr lang="sr-Latn-CS" altLang="en-US" b="1" smtClean="0"/>
              <a:t>DA</a:t>
            </a:r>
            <a:r>
              <a:rPr lang="sr-Latn-CS" altLang="en-US" sz="2400" b="1" smtClean="0"/>
              <a:t> </a:t>
            </a:r>
            <a:r>
              <a:rPr lang="sr-Latn-CS" altLang="en-US" sz="2400" smtClean="0"/>
              <a:t>mono nezasićene masne kiseline – maslinovo ulje</a:t>
            </a:r>
          </a:p>
          <a:p>
            <a:r>
              <a:rPr lang="sr-Latn-CS" altLang="en-US" b="1" smtClean="0"/>
              <a:t>DA</a:t>
            </a:r>
            <a:r>
              <a:rPr lang="sr-Latn-CS" altLang="en-US" sz="2400" b="1" smtClean="0"/>
              <a:t> </a:t>
            </a:r>
            <a:r>
              <a:rPr lang="sr-Latn-CS" altLang="en-US" sz="2400" smtClean="0"/>
              <a:t>omega 3 nezasićene masne kiseline – masna morska riba, laneno ulje</a:t>
            </a:r>
          </a:p>
          <a:p>
            <a:r>
              <a:rPr lang="sr-Latn-CS" altLang="en-US" b="1" smtClean="0"/>
              <a:t>DA</a:t>
            </a:r>
            <a:r>
              <a:rPr lang="sr-Latn-CS" altLang="en-US" sz="2400" b="1" smtClean="0"/>
              <a:t> </a:t>
            </a:r>
            <a:r>
              <a:rPr lang="sr-Latn-CS" altLang="en-US" sz="2400" smtClean="0"/>
              <a:t>orašasto voće</a:t>
            </a:r>
          </a:p>
          <a:p>
            <a:r>
              <a:rPr lang="sr-Latn-CS" altLang="en-US" b="1" smtClean="0"/>
              <a:t>Smiruju simptome artritisa 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01269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313793"/>
            <a:ext cx="8571186" cy="2175641"/>
          </a:xfrm>
        </p:spPr>
        <p:txBody>
          <a:bodyPr>
            <a:normAutofit/>
          </a:bodyPr>
          <a:lstStyle/>
          <a:p>
            <a:endParaRPr lang="sr-Latn-CS" altLang="en-US" sz="2000" dirty="0" smtClean="0"/>
          </a:p>
          <a:p>
            <a:r>
              <a:rPr lang="sr-Latn-CS" altLang="en-US" sz="2000" dirty="0" smtClean="0"/>
              <a:t>Unositi </a:t>
            </a:r>
            <a:r>
              <a:rPr lang="sr-Latn-CS" altLang="en-US" sz="2000" dirty="0"/>
              <a:t>dovoljno tečnosti, oko šest do osam čaša </a:t>
            </a:r>
            <a:r>
              <a:rPr lang="sr-Latn-CS" altLang="en-US" sz="2000" dirty="0" err="1"/>
              <a:t>dnevo</a:t>
            </a:r>
            <a:r>
              <a:rPr lang="sr-Latn-CS" altLang="en-US" sz="2000" dirty="0"/>
              <a:t>: vodu, biljne čajeve, voćne sokove, mleko i jogurt</a:t>
            </a:r>
          </a:p>
          <a:p>
            <a:r>
              <a:rPr lang="sr-Latn-CS" altLang="en-US" sz="2000" dirty="0"/>
              <a:t>Obavezno ograničiti unos soli – 6 gr dnevno</a:t>
            </a:r>
          </a:p>
          <a:p>
            <a:r>
              <a:rPr lang="sr-Latn-CS" altLang="en-US" sz="2000" dirty="0">
                <a:solidFill>
                  <a:srgbClr val="FF0000"/>
                </a:solidFill>
              </a:rPr>
              <a:t>Ne zaboravite da prerađena hrana sadrži skrivenu so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Koliko treba unositi vode i soli?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1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88276" y="630621"/>
            <a:ext cx="2837793" cy="3090041"/>
          </a:xfrm>
        </p:spPr>
        <p:txBody>
          <a:bodyPr>
            <a:normAutofit fontScale="92500" lnSpcReduction="10000"/>
          </a:bodyPr>
          <a:lstStyle/>
          <a:p>
            <a:r>
              <a:rPr lang="sr-Latn-CS" altLang="en-US" dirty="0">
                <a:solidFill>
                  <a:srgbClr val="FF0000"/>
                </a:solidFill>
              </a:rPr>
              <a:t>pica</a:t>
            </a:r>
          </a:p>
          <a:p>
            <a:r>
              <a:rPr lang="sr-Latn-CS" altLang="en-US" dirty="0">
                <a:solidFill>
                  <a:srgbClr val="FF0000"/>
                </a:solidFill>
              </a:rPr>
              <a:t>burek</a:t>
            </a:r>
          </a:p>
          <a:p>
            <a:r>
              <a:rPr lang="sr-Latn-CS" altLang="en-US" dirty="0">
                <a:solidFill>
                  <a:srgbClr val="FF0000"/>
                </a:solidFill>
              </a:rPr>
              <a:t>pecivo</a:t>
            </a:r>
          </a:p>
          <a:p>
            <a:r>
              <a:rPr lang="sr-Latn-CS" altLang="en-US" dirty="0">
                <a:solidFill>
                  <a:srgbClr val="FF0000"/>
                </a:solidFill>
              </a:rPr>
              <a:t>hamburgeri</a:t>
            </a:r>
          </a:p>
          <a:p>
            <a:r>
              <a:rPr lang="sr-Latn-CS" altLang="en-US" dirty="0">
                <a:solidFill>
                  <a:srgbClr val="FF0000"/>
                </a:solidFill>
              </a:rPr>
              <a:t>razni slatkiši</a:t>
            </a:r>
          </a:p>
          <a:p>
            <a:r>
              <a:rPr lang="sr-Latn-CS" altLang="en-US" dirty="0">
                <a:solidFill>
                  <a:srgbClr val="FF0000"/>
                </a:solidFill>
              </a:rPr>
              <a:t>grickalice</a:t>
            </a:r>
          </a:p>
          <a:p>
            <a:r>
              <a:rPr lang="sr-Latn-CS" altLang="en-US" dirty="0">
                <a:solidFill>
                  <a:srgbClr val="FF0000"/>
                </a:solidFill>
              </a:rPr>
              <a:t>kravlje mleko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907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>Koja </a:t>
            </a:r>
            <a:r>
              <a:rPr lang="sr-Latn-CS" altLang="en-US" sz="3600" b="1" dirty="0"/>
              <a:t>je hrana zabranjena?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966952"/>
            <a:ext cx="8571186" cy="275371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Latn-CS" altLang="en-US" sz="2000" dirty="0"/>
              <a:t>najvažniji za očuvanje kvaliteta kostiju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/>
              <a:t>dokazano je da deficit vitamina D dovodi do pojave artritisa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/>
              <a:t>svi oboleli od artritisa imaju bolešću i lekovima izazvanu sekundarnu </a:t>
            </a:r>
            <a:r>
              <a:rPr lang="sr-Latn-CS" altLang="en-US" sz="2000" dirty="0" err="1"/>
              <a:t>osteoporozu</a:t>
            </a:r>
            <a:endParaRPr lang="sr-Latn-CS" altLang="en-US" sz="2000" dirty="0"/>
          </a:p>
          <a:p>
            <a:pPr>
              <a:lnSpc>
                <a:spcPct val="80000"/>
              </a:lnSpc>
            </a:pPr>
            <a:r>
              <a:rPr lang="sr-Latn-CS" altLang="en-US" sz="2000" dirty="0"/>
              <a:t>dnevno treba unositi </a:t>
            </a:r>
          </a:p>
          <a:p>
            <a:pPr lvl="1">
              <a:lnSpc>
                <a:spcPct val="80000"/>
              </a:lnSpc>
            </a:pPr>
            <a:r>
              <a:rPr lang="sr-Latn-CS" altLang="en-US" sz="2000" dirty="0"/>
              <a:t>1000-1500 mg kalcijuma i </a:t>
            </a:r>
          </a:p>
          <a:p>
            <a:pPr lvl="1">
              <a:lnSpc>
                <a:spcPct val="80000"/>
              </a:lnSpc>
            </a:pPr>
            <a:r>
              <a:rPr lang="sr-Latn-CS" altLang="en-US" sz="2000" dirty="0"/>
              <a:t>800-1000 </a:t>
            </a:r>
            <a:r>
              <a:rPr lang="sr-Latn-CS" altLang="en-US" sz="2000" dirty="0" err="1"/>
              <a:t>ij</a:t>
            </a:r>
            <a:r>
              <a:rPr lang="sr-Latn-CS" altLang="en-US" sz="2000" dirty="0"/>
              <a:t> vitamina D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/>
              <a:t>kravlje mleko ima puno kalcijuma ali se on ne može iskoristiti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/>
              <a:t>jogurt i sirevi tj. mlečno </a:t>
            </a:r>
            <a:r>
              <a:rPr lang="sr-Latn-CS" altLang="en-US" sz="2000" dirty="0" err="1"/>
              <a:t>kiselinski</a:t>
            </a:r>
            <a:r>
              <a:rPr lang="sr-Latn-CS" altLang="en-US" sz="2000" dirty="0"/>
              <a:t> proizvodi najbolji su izvor kalcijuma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/>
              <a:t>vitamin D se dobija sunčanjem i ishranom bogatom ribom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492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>Vitamin </a:t>
            </a:r>
            <a:r>
              <a:rPr lang="sr-Latn-CS" altLang="en-US" sz="3600" b="1" dirty="0"/>
              <a:t>D i kalcijum</a:t>
            </a: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61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058778"/>
            <a:ext cx="8571186" cy="26618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sr-Latn-CS" altLang="en-US" sz="2000" dirty="0" smtClean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anemija je čest pratilac reumatoidnog artritisa </a:t>
            </a:r>
            <a:endParaRPr lang="sr-Latn-CS" altLang="en-US" sz="2000" dirty="0"/>
          </a:p>
          <a:p>
            <a:r>
              <a:rPr lang="sr-Latn-CS" altLang="en-US" sz="2000" dirty="0" smtClean="0"/>
              <a:t>najčešće je to anemija hronične bolesti, koja se ne može popraviti dodatkom gvoždja</a:t>
            </a:r>
            <a:endParaRPr lang="sr-Latn-CS" sz="2000" dirty="0" smtClean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medjutim, može biti uzrokovana i krvarenjem i pojavom čira na želucu, često zbog nekritične upotrebe NSAIL (aspirin, ibuprofen, diklofenak ...) </a:t>
            </a:r>
            <a:endParaRPr lang="sr-Latn-CS" altLang="en-US" sz="2000" dirty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konsultujte se sa svojim lekarom oko upotrebe suplemenata gvoždja</a:t>
            </a:r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najbolji izvor gvoždja je crveno meso i drugi proizvodi od mesa – OPREZ! srčani zdravstveni problemi, pogoršanje artritisa!</a:t>
            </a:r>
            <a:endParaRPr lang="sr-Latn-CS" altLang="en-US" sz="2000" dirty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riba je dobar izvor gvoždja (sardine sadrže skoro isto gvoždja kao govedina)</a:t>
            </a:r>
            <a:endParaRPr lang="sr-Latn-CS" altLang="en-US" sz="2000" dirty="0"/>
          </a:p>
          <a:p>
            <a:pPr>
              <a:lnSpc>
                <a:spcPct val="80000"/>
              </a:lnSpc>
            </a:pPr>
            <a:r>
              <a:rPr lang="sr-Latn-CS" altLang="en-US" sz="2000" dirty="0" smtClean="0"/>
              <a:t>biljke mogu biti izvor gvoždja</a:t>
            </a:r>
            <a:endParaRPr lang="sr-Latn-CS" altLang="en-US" sz="2000" dirty="0"/>
          </a:p>
          <a:p>
            <a:r>
              <a:rPr lang="sr-Latn-CS" altLang="en-US" sz="2000" dirty="0" smtClean="0"/>
              <a:t>bolja apsorpcija sa vitaminom C (agrumi, zelena salata, crvena i žuta paprika, paradajz)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492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>Da li je potrebno uzimati gvoždje?</a:t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7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endParaRPr lang="sr-Latn-CS" sz="4800" i="1" dirty="0"/>
          </a:p>
          <a:p>
            <a:pPr>
              <a:buNone/>
            </a:pPr>
            <a:endParaRPr lang="sr-Latn-CS" sz="4800" i="1" dirty="0"/>
          </a:p>
          <a:p>
            <a:pPr>
              <a:buNone/>
            </a:pPr>
            <a:endParaRPr lang="sr-Latn-CS" sz="4800" i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83" y="2190750"/>
            <a:ext cx="4476750" cy="24765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7" y="4614602"/>
            <a:ext cx="314368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1"/>
            <a:ext cx="8571186" cy="1602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CS" alt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Latn-CS" alt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>
                <a:solidFill>
                  <a:schemeClr val="bg1"/>
                </a:solidFill>
              </a:rPr>
              <a:t/>
            </a:r>
            <a:br>
              <a:rPr lang="sr-Latn-CS" altLang="en-US" sz="3600" b="1" dirty="0" smtClean="0">
                <a:solidFill>
                  <a:schemeClr val="bg1"/>
                </a:solidFill>
              </a:rPr>
            </a:br>
            <a:r>
              <a:rPr lang="sr-Latn-CS" altLang="en-US" sz="3600" b="1" dirty="0" smtClean="0">
                <a:solidFill>
                  <a:schemeClr val="bg1"/>
                </a:solidFill>
              </a:rPr>
              <a:t/>
            </a:r>
            <a:br>
              <a:rPr lang="sr-Latn-CS" altLang="en-US" sz="3600" b="1" dirty="0" smtClean="0">
                <a:solidFill>
                  <a:schemeClr val="bg1"/>
                </a:solidFill>
              </a:rPr>
            </a:br>
            <a:r>
              <a:rPr lang="sr-Latn-CS" altLang="en-US" sz="3600" b="1" dirty="0" smtClean="0">
                <a:solidFill>
                  <a:schemeClr val="bg1"/>
                </a:solidFill>
              </a:rPr>
              <a:t/>
            </a:r>
            <a:br>
              <a:rPr lang="sr-Latn-CS" altLang="en-US" sz="3600" b="1" dirty="0" smtClean="0">
                <a:solidFill>
                  <a:schemeClr val="bg1"/>
                </a:solidFill>
              </a:rPr>
            </a:br>
            <a:r>
              <a:rPr lang="en-US" altLang="en-US" b="1" dirty="0" smtClean="0">
                <a:solidFill>
                  <a:schemeClr val="bg1"/>
                </a:solidFill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364">
            <a:off x="5274600" y="5386973"/>
            <a:ext cx="1792808" cy="1389550"/>
          </a:xfrm>
          <a:prstGeom prst="rect">
            <a:avLst/>
          </a:prstGeom>
          <a:effectLst>
            <a:reflection blurRad="6350" stA="50000" endA="300" endPos="90000" dist="3175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621">
            <a:off x="7029557" y="5743052"/>
            <a:ext cx="984053" cy="677390"/>
          </a:xfrm>
          <a:prstGeom prst="rect">
            <a:avLst/>
          </a:prstGeom>
        </p:spPr>
      </p:pic>
      <p:sp>
        <p:nvSpPr>
          <p:cNvPr id="3" name="Pravougaonik 2"/>
          <p:cNvSpPr/>
          <p:nvPr/>
        </p:nvSpPr>
        <p:spPr>
          <a:xfrm>
            <a:off x="457200" y="104502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3200" dirty="0">
                <a:solidFill>
                  <a:schemeClr val="bg1"/>
                </a:solidFill>
              </a:rPr>
              <a:t>Kontrolišite svoju bolest lekovima! </a:t>
            </a:r>
          </a:p>
          <a:p>
            <a:r>
              <a:rPr lang="sr-Latn-CS" sz="3200" dirty="0">
                <a:solidFill>
                  <a:schemeClr val="bg1"/>
                </a:solidFill>
              </a:rPr>
              <a:t>Jedite zdravo!</a:t>
            </a:r>
          </a:p>
          <a:p>
            <a:r>
              <a:rPr lang="sr-Latn-CS" sz="3200" dirty="0">
                <a:solidFill>
                  <a:schemeClr val="bg1"/>
                </a:solidFill>
              </a:rPr>
              <a:t>Budite spokojni!</a:t>
            </a:r>
          </a:p>
        </p:txBody>
      </p:sp>
    </p:spTree>
    <p:extLst>
      <p:ext uri="{BB962C8B-B14F-4D97-AF65-F5344CB8AC3E}">
        <p14:creationId xmlns:p14="http://schemas.microsoft.com/office/powerpoint/2010/main" val="277825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/>
              <a:t/>
            </a:r>
            <a:br>
              <a:rPr lang="sr-Latn-CS" b="1" dirty="0"/>
            </a:br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/>
              <a:t/>
            </a:r>
            <a:br>
              <a:rPr lang="sr-Latn-CS" b="1" dirty="0"/>
            </a:br>
            <a:r>
              <a:rPr lang="sr-Latn-C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441" y="519600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sr-Latn-CS" sz="2400" b="1" dirty="0" smtClean="0"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Ishrana reumatskih bolesnika i njen značaj </a:t>
            </a:r>
            <a:endParaRPr lang="en-US" sz="1400" dirty="0" smtClean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ctr">
              <a:spcAft>
                <a:spcPts val="0"/>
              </a:spcAft>
            </a:pPr>
            <a:r>
              <a:rPr lang="sr-Latn-CS" b="1" dirty="0" smtClean="0"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 </a:t>
            </a:r>
            <a:endParaRPr lang="en-US" sz="1400" dirty="0" smtClean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ctr">
              <a:spcAft>
                <a:spcPts val="0"/>
              </a:spcAft>
            </a:pPr>
            <a:r>
              <a:rPr lang="sr-Latn-CS" dirty="0" smtClean="0">
                <a:effectLst/>
                <a:latin typeface="Tahoma" panose="020B0604030504040204" pitchFamily="34" charset="0"/>
                <a:ea typeface="PMingLiU" panose="02020500000000000000" pitchFamily="18" charset="-120"/>
              </a:rPr>
              <a:t>  Dr Snežana Stojković, reumatolog</a:t>
            </a:r>
            <a:endParaRPr lang="en-US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305" y="6386927"/>
            <a:ext cx="370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www.ors.rs</a:t>
            </a:r>
            <a:r>
              <a:rPr lang="en-US" dirty="0" smtClean="0"/>
              <a:t>/</a:t>
            </a:r>
            <a:r>
              <a:rPr lang="en-US" dirty="0" err="1" smtClean="0"/>
              <a:t>brosure%20ra.htm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1"/>
            <a:ext cx="8571186" cy="1857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altLang="en-US" sz="2000" dirty="0" smtClean="0"/>
              <a:t>Dobro </a:t>
            </a:r>
            <a:r>
              <a:rPr lang="sr-Latn-CS" altLang="en-US" sz="2000" dirty="0"/>
              <a:t>iz</a:t>
            </a:r>
            <a:r>
              <a:rPr lang="en-US" altLang="en-US" sz="2000" dirty="0"/>
              <a:t>b</a:t>
            </a:r>
            <a:r>
              <a:rPr lang="sr-Latn-CS" altLang="en-US" sz="2000" dirty="0" err="1"/>
              <a:t>alansirana</a:t>
            </a:r>
            <a:r>
              <a:rPr lang="sr-Latn-CS" altLang="en-US" sz="2000" dirty="0"/>
              <a:t> ishrana i održavanje normalne u</a:t>
            </a:r>
            <a:r>
              <a:rPr lang="sr-Latn-CS" altLang="en-US" sz="2000" dirty="0" smtClean="0"/>
              <a:t>hranjenosti </a:t>
            </a:r>
            <a:r>
              <a:rPr lang="sr-Latn-CS" altLang="en-US" sz="2000" dirty="0"/>
              <a:t>može uticati na zdravlje uopšte</a:t>
            </a:r>
            <a:r>
              <a:rPr lang="sr-Latn-CS" altLang="en-US" sz="2000" dirty="0" smtClean="0"/>
              <a:t>, tok </a:t>
            </a:r>
            <a:r>
              <a:rPr lang="sr-Latn-CS" altLang="en-US" sz="2000" dirty="0" err="1"/>
              <a:t>reumatoidnog</a:t>
            </a:r>
            <a:r>
              <a:rPr lang="sr-Latn-CS" altLang="en-US" sz="2000" dirty="0"/>
              <a:t> artritisa i težinu </a:t>
            </a:r>
            <a:r>
              <a:rPr lang="sr-Latn-CS" altLang="en-US" sz="2000" dirty="0" smtClean="0"/>
              <a:t>bolesti.</a:t>
            </a:r>
          </a:p>
          <a:p>
            <a:pPr marL="0" indent="0">
              <a:buNone/>
            </a:pPr>
            <a:r>
              <a:rPr lang="sr-Latn-CS" altLang="en-US" sz="2000" dirty="0" smtClean="0"/>
              <a:t> Nema dovoljno naučnih dokaza da primena specijalnih dijeta, hrane ili suplemenata može ublažiti, pa čak i ukloniti simptome </a:t>
            </a:r>
            <a:r>
              <a:rPr lang="sr-Latn-CS" altLang="en-US" sz="2000" dirty="0" err="1" smtClean="0"/>
              <a:t>reumatoidnog</a:t>
            </a:r>
            <a:r>
              <a:rPr lang="sr-Latn-CS" altLang="en-US" sz="2000" dirty="0" smtClean="0"/>
              <a:t> artritisa, a pojedini načini ishrane mogu biti i opasni po zdravlje. </a:t>
            </a: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>Kakav je značaj ishrane u </a:t>
            </a:r>
            <a:r>
              <a:rPr lang="sr-Latn-CS" altLang="en-US" sz="3600" b="1" dirty="0" err="1" smtClean="0"/>
              <a:t>reumatoidnom</a:t>
            </a:r>
            <a:r>
              <a:rPr lang="sr-Latn-CS" altLang="en-US" sz="3600" b="1" dirty="0" smtClean="0"/>
              <a:t> artritisu?</a:t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64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2"/>
            <a:ext cx="8571186" cy="2120460"/>
          </a:xfrm>
        </p:spPr>
        <p:txBody>
          <a:bodyPr>
            <a:normAutofit/>
          </a:bodyPr>
          <a:lstStyle/>
          <a:p>
            <a:r>
              <a:rPr lang="sr-Latn-CS" altLang="en-US" sz="2000" dirty="0"/>
              <a:t>Pravilnom ishranom </a:t>
            </a:r>
            <a:r>
              <a:rPr lang="sr-Latn-CS" altLang="en-US" sz="2000" dirty="0" smtClean="0"/>
              <a:t>obezbeđujete </a:t>
            </a:r>
            <a:r>
              <a:rPr lang="sr-Latn-CS" altLang="en-US" sz="2000" dirty="0"/>
              <a:t>vašem organizmu </a:t>
            </a:r>
            <a:r>
              <a:rPr lang="sr-Latn-CS" altLang="en-US" sz="2000" dirty="0" smtClean="0"/>
              <a:t>sve potrebne hranljive materije, </a:t>
            </a:r>
            <a:r>
              <a:rPr lang="sr-Latn-CS" altLang="en-US" sz="2000" dirty="0"/>
              <a:t>što može na posredan način da ublaži </a:t>
            </a:r>
            <a:r>
              <a:rPr lang="sr-Latn-CS" altLang="en-US" sz="2000" dirty="0" err="1"/>
              <a:t>siptome</a:t>
            </a:r>
            <a:r>
              <a:rPr lang="sr-Latn-CS" altLang="en-US" sz="2000" dirty="0"/>
              <a:t> bolesti tj. </a:t>
            </a:r>
            <a:r>
              <a:rPr lang="sr-Latn-CS" altLang="en-US" sz="2000" dirty="0" smtClean="0"/>
              <a:t>upalu zglobova.</a:t>
            </a:r>
            <a:endParaRPr lang="sr-Latn-CS" altLang="en-US" sz="2000" dirty="0"/>
          </a:p>
          <a:p>
            <a:r>
              <a:rPr lang="sr-Latn-CS" altLang="en-US" sz="2000" dirty="0"/>
              <a:t>Održavanjem optimalne telesne težine izbegava se dodatno opterećenje </a:t>
            </a:r>
            <a:r>
              <a:rPr lang="sr-Latn-CS" altLang="en-US" sz="2000" dirty="0" smtClean="0"/>
              <a:t>zglobova, </a:t>
            </a:r>
            <a:r>
              <a:rPr lang="sr-Latn-CS" altLang="en-US" sz="2000" dirty="0"/>
              <a:t>koji su </a:t>
            </a:r>
            <a:r>
              <a:rPr lang="sr-Latn-CS" altLang="en-US" sz="2000" dirty="0" smtClean="0"/>
              <a:t>već oštećeni.</a:t>
            </a:r>
            <a:endParaRPr lang="sr-Latn-CS" altLang="en-US" sz="2000" dirty="0"/>
          </a:p>
          <a:p>
            <a:r>
              <a:rPr lang="sr-Latn-CS" altLang="en-US" sz="2000" dirty="0" smtClean="0"/>
              <a:t>Pravilnom ishranom možete </a:t>
            </a:r>
            <a:r>
              <a:rPr lang="sr-Latn-CS" altLang="en-US" sz="2000" dirty="0"/>
              <a:t>smanjiti količinu lekova koju </a:t>
            </a:r>
            <a:r>
              <a:rPr lang="sr-Latn-CS" altLang="en-US" sz="2000" dirty="0" smtClean="0"/>
              <a:t>uzimate.</a:t>
            </a:r>
            <a:endParaRPr lang="en-US" altLang="en-US" sz="2000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Zašto je važna pravilna </a:t>
            </a:r>
            <a:r>
              <a:rPr lang="sr-Latn-CS" altLang="en-US" sz="3600" b="1" dirty="0" smtClean="0"/>
              <a:t>ishrana?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81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334814"/>
            <a:ext cx="8571186" cy="224921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r-Latn-CS" altLang="en-US" sz="2000" dirty="0" smtClean="0"/>
          </a:p>
          <a:p>
            <a:pPr marL="0" indent="0">
              <a:buNone/>
            </a:pPr>
            <a:endParaRPr lang="sr-Latn-CS" altLang="en-US" sz="2000" dirty="0"/>
          </a:p>
          <a:p>
            <a:pPr marL="0" indent="0">
              <a:buNone/>
            </a:pPr>
            <a:r>
              <a:rPr lang="sr-Latn-CS" altLang="en-US" sz="5500" b="1" dirty="0"/>
              <a:t>Gojaznost –</a:t>
            </a:r>
            <a:r>
              <a:rPr lang="sr-Latn-CS" altLang="en-US" sz="5500" dirty="0"/>
              <a:t> čest problem obolelih od RA – </a:t>
            </a:r>
            <a:r>
              <a:rPr lang="sr-Latn-CS" altLang="en-US" sz="5500" dirty="0" smtClean="0"/>
              <a:t>prekomerna težina predstavlja dodatno opterećenje za </a:t>
            </a:r>
            <a:r>
              <a:rPr lang="sr-Latn-CS" altLang="en-US" sz="5500" dirty="0" err="1" smtClean="0"/>
              <a:t>zglobobe</a:t>
            </a:r>
            <a:r>
              <a:rPr lang="sr-Latn-CS" altLang="en-US" sz="5500" dirty="0" smtClean="0"/>
              <a:t> </a:t>
            </a:r>
            <a:r>
              <a:rPr lang="sr-Latn-CS" altLang="en-US" sz="5500" dirty="0"/>
              <a:t>– kuk, koleno, skočni zglob</a:t>
            </a:r>
          </a:p>
          <a:p>
            <a:pPr marL="0" indent="0">
              <a:buNone/>
            </a:pPr>
            <a:r>
              <a:rPr lang="sr-Latn-CS" altLang="en-US" sz="5500" dirty="0"/>
              <a:t>Povećana količina masnog tkiva – povećava </a:t>
            </a:r>
            <a:r>
              <a:rPr lang="sr-Latn-CS" altLang="en-US" sz="5500" dirty="0" err="1"/>
              <a:t>zapaljenski</a:t>
            </a:r>
            <a:r>
              <a:rPr lang="sr-Latn-CS" altLang="en-US" sz="5500" dirty="0"/>
              <a:t> proces</a:t>
            </a:r>
          </a:p>
          <a:p>
            <a:pPr marL="0" indent="0">
              <a:buNone/>
            </a:pPr>
            <a:endParaRPr lang="sr-Latn-CS" altLang="en-US" sz="5500" dirty="0"/>
          </a:p>
          <a:p>
            <a:pPr marL="0" indent="0">
              <a:buNone/>
            </a:pPr>
            <a:r>
              <a:rPr lang="sr-Latn-CS" altLang="en-US" sz="5500" b="1" dirty="0" smtClean="0"/>
              <a:t>Pothranjenost</a:t>
            </a:r>
            <a:r>
              <a:rPr lang="sr-Latn-CS" altLang="en-US" sz="5500" dirty="0" smtClean="0"/>
              <a:t> </a:t>
            </a:r>
            <a:r>
              <a:rPr lang="sr-Latn-CS" altLang="en-US" sz="5500" dirty="0"/>
              <a:t>– zamor, malaksalost, gubitak apetita u periodu pogoršanja bolesti – iscrpljenost</a:t>
            </a:r>
          </a:p>
          <a:p>
            <a:pPr marL="0" indent="0">
              <a:buNone/>
            </a:pPr>
            <a:r>
              <a:rPr lang="sr-Latn-CS" altLang="en-US" sz="5500" dirty="0"/>
              <a:t>Usled zapaljenja – povećan nivo metabolizma</a:t>
            </a:r>
            <a:endParaRPr lang="en-US" altLang="en-US" sz="5500" b="1" dirty="0"/>
          </a:p>
          <a:p>
            <a:endParaRPr lang="en-US" sz="5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Zašto je važno kontrolisati telesnu težinu?</a:t>
            </a: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89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69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156138"/>
            <a:ext cx="8571186" cy="256452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sr-Latn-CS" altLang="en-US" sz="2000" dirty="0" smtClean="0"/>
          </a:p>
          <a:p>
            <a:pPr marL="0" indent="0">
              <a:buNone/>
            </a:pPr>
            <a:endParaRPr lang="sr-Latn-CS" altLang="en-US" sz="2000" dirty="0"/>
          </a:p>
          <a:p>
            <a:pPr marL="0" indent="0">
              <a:buNone/>
            </a:pPr>
            <a:endParaRPr lang="en-US" sz="5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639707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/>
            </a:r>
            <a:br>
              <a:rPr lang="sr-Latn-CS" altLang="en-US" sz="3600" b="1" dirty="0"/>
            </a:br>
            <a:r>
              <a:rPr lang="sr-Latn-CS" altLang="en-US" sz="2700" b="1" dirty="0" smtClean="0"/>
              <a:t>Kako </a:t>
            </a:r>
            <a:r>
              <a:rPr lang="sr-Latn-CS" altLang="en-US" sz="2700" b="1" dirty="0"/>
              <a:t>da se pravilno </a:t>
            </a:r>
            <a:r>
              <a:rPr lang="sr-Latn-CS" altLang="en-US" sz="2700" b="1" dirty="0" smtClean="0"/>
              <a:t>hranite?                                        </a:t>
            </a:r>
            <a:br>
              <a:rPr lang="sr-Latn-CS" altLang="en-US" sz="2700" b="1" dirty="0" smtClean="0"/>
            </a:br>
            <a:r>
              <a:rPr lang="sr-Latn-CS" altLang="en-US" sz="2700" b="1" dirty="0" err="1" smtClean="0"/>
              <a:t>ITT</a:t>
            </a:r>
            <a:r>
              <a:rPr lang="sr-Latn-CS" altLang="en-US" sz="2700" b="1" dirty="0" smtClean="0"/>
              <a:t> (kg) = TT(kg)/</a:t>
            </a:r>
            <a:r>
              <a:rPr lang="sr-Latn-CS" altLang="en-US" sz="2700" b="1" dirty="0" err="1" smtClean="0"/>
              <a:t>TV²</a:t>
            </a:r>
            <a:r>
              <a:rPr lang="sr-Latn-CS" altLang="en-US" sz="2700" b="1" dirty="0" smtClean="0"/>
              <a:t>(m) </a:t>
            </a:r>
            <a:br>
              <a:rPr lang="sr-Latn-CS" altLang="en-US" sz="27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80850"/>
              </p:ext>
            </p:extLst>
          </p:nvPr>
        </p:nvGraphicFramePr>
        <p:xfrm>
          <a:off x="5154551" y="1174052"/>
          <a:ext cx="3642608" cy="351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5604012" imgH="5405728" progId="Word.Document.12">
                  <p:embed/>
                </p:oleObj>
              </mc:Choice>
              <mc:Fallback>
                <p:oleObj name="Document" r:id="rId4" imgW="5604012" imgH="5405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4551" y="1174052"/>
                        <a:ext cx="3642608" cy="351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256" y="1613099"/>
            <a:ext cx="4127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pothranjenost ˂ 18,4 kg/</a:t>
            </a:r>
            <a:r>
              <a:rPr lang="sr-Latn-CS" sz="2400" dirty="0" err="1" smtClean="0"/>
              <a:t>m²</a:t>
            </a:r>
            <a:r>
              <a:rPr lang="sr-Latn-CS" sz="2400" dirty="0" smtClean="0"/>
              <a:t>           </a:t>
            </a:r>
          </a:p>
          <a:p>
            <a:r>
              <a:rPr lang="sr-Latn-CS" sz="2400" dirty="0" smtClean="0"/>
              <a:t>normalna uhranjenost 18,5-24,9 kg/</a:t>
            </a:r>
            <a:r>
              <a:rPr lang="sr-Latn-CS" sz="2400" dirty="0" err="1" smtClean="0"/>
              <a:t>m²</a:t>
            </a:r>
            <a:r>
              <a:rPr lang="sr-Latn-CS" sz="2400" dirty="0" smtClean="0"/>
              <a:t> </a:t>
            </a:r>
          </a:p>
          <a:p>
            <a:r>
              <a:rPr lang="sr-Latn-CS" sz="2400" dirty="0" err="1" smtClean="0"/>
              <a:t>predgojaznost</a:t>
            </a:r>
            <a:r>
              <a:rPr lang="sr-Latn-CS" sz="2400" dirty="0" smtClean="0"/>
              <a:t> 25-29,9 </a:t>
            </a:r>
            <a:r>
              <a:rPr lang="sr-Latn-CS" sz="2400" dirty="0"/>
              <a:t>kg/</a:t>
            </a:r>
            <a:r>
              <a:rPr lang="sr-Latn-CS" sz="2400" dirty="0" err="1"/>
              <a:t>m²</a:t>
            </a:r>
            <a:r>
              <a:rPr lang="sr-Latn-CS" sz="2400" dirty="0" smtClean="0"/>
              <a:t>         </a:t>
            </a:r>
          </a:p>
          <a:p>
            <a:r>
              <a:rPr lang="sr-Latn-CS" sz="2400" dirty="0" smtClean="0"/>
              <a:t>gojaznost ˃ 30</a:t>
            </a:r>
            <a:r>
              <a:rPr lang="sr-Latn-CS" sz="2400" dirty="0"/>
              <a:t> kg/</a:t>
            </a:r>
            <a:r>
              <a:rPr lang="sr-Latn-CS" sz="2400" dirty="0" err="1"/>
              <a:t>m²</a:t>
            </a:r>
            <a:r>
              <a:rPr lang="sr-Latn-C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4131" y="1890098"/>
            <a:ext cx="827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8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156138"/>
            <a:ext cx="8571186" cy="2564524"/>
          </a:xfrm>
        </p:spPr>
        <p:txBody>
          <a:bodyPr numCol="2">
            <a:normAutofit fontScale="85000" lnSpcReduction="20000"/>
          </a:bodyPr>
          <a:lstStyle/>
          <a:p>
            <a:r>
              <a:rPr lang="sr-Latn-CS" altLang="en-US" sz="2300" dirty="0"/>
              <a:t>Jedite raznovrsnu hranu</a:t>
            </a:r>
          </a:p>
          <a:p>
            <a:r>
              <a:rPr lang="sr-Latn-CS" altLang="en-US" sz="2300" dirty="0" smtClean="0"/>
              <a:t>Smanjite </a:t>
            </a:r>
            <a:r>
              <a:rPr lang="sr-Latn-CS" altLang="en-US" sz="2300" dirty="0"/>
              <a:t>unos </a:t>
            </a:r>
            <a:r>
              <a:rPr lang="sr-Latn-CS" altLang="en-US" sz="2300" dirty="0" err="1"/>
              <a:t>glutena</a:t>
            </a:r>
            <a:r>
              <a:rPr lang="sr-Latn-CS" altLang="en-US" sz="2300" dirty="0"/>
              <a:t> i beli  hleb zamenite </a:t>
            </a:r>
            <a:r>
              <a:rPr lang="sr-Latn-CS" altLang="en-US" sz="2300" dirty="0" err="1"/>
              <a:t>kukur</a:t>
            </a:r>
            <a:r>
              <a:rPr lang="en-US" altLang="en-US" sz="2300" dirty="0"/>
              <a:t>u</a:t>
            </a:r>
            <a:r>
              <a:rPr lang="sr-Latn-CS" altLang="en-US" sz="2300" dirty="0" err="1"/>
              <a:t>zom</a:t>
            </a:r>
            <a:r>
              <a:rPr lang="sr-Latn-CS" altLang="en-US" sz="2300" dirty="0"/>
              <a:t> i pirinčem</a:t>
            </a:r>
          </a:p>
          <a:p>
            <a:r>
              <a:rPr lang="sr-Latn-CS" altLang="en-US" sz="2300" dirty="0"/>
              <a:t>Izjednačite unos hrane sa fizičkom aktivnošću – redovno </a:t>
            </a:r>
            <a:r>
              <a:rPr lang="sr-Latn-CS" altLang="en-US" sz="2300" dirty="0" smtClean="0"/>
              <a:t>vežbajte</a:t>
            </a:r>
            <a:endParaRPr lang="sr-Latn-CS" altLang="en-US" sz="2300" dirty="0"/>
          </a:p>
          <a:p>
            <a:r>
              <a:rPr lang="sr-Latn-CS" altLang="en-US" sz="2300" dirty="0"/>
              <a:t>Unosite hranu bogatu zrnevljem, semenkama, povrćem i </a:t>
            </a:r>
            <a:r>
              <a:rPr lang="sr-Latn-CS" altLang="en-US" sz="2300" dirty="0" smtClean="0"/>
              <a:t>voćem</a:t>
            </a:r>
            <a:endParaRPr lang="sr-Latn-CS" altLang="en-US" sz="2300" dirty="0"/>
          </a:p>
          <a:p>
            <a:r>
              <a:rPr lang="sr-Latn-CS" altLang="en-US" sz="2300" dirty="0"/>
              <a:t>Unosite hranu sa malo masti i </a:t>
            </a:r>
            <a:r>
              <a:rPr lang="sr-Latn-CS" altLang="en-US" sz="2300" dirty="0" err="1"/>
              <a:t>holesterola</a:t>
            </a:r>
            <a:endParaRPr lang="sr-Latn-CS" altLang="en-US" sz="2300" dirty="0"/>
          </a:p>
          <a:p>
            <a:r>
              <a:rPr lang="sr-Latn-CS" altLang="en-US" sz="2300" dirty="0"/>
              <a:t>Unosite hranu sa malo šećera</a:t>
            </a:r>
          </a:p>
          <a:p>
            <a:r>
              <a:rPr lang="sr-Latn-CS" altLang="en-US" sz="2300" dirty="0"/>
              <a:t>Unosite dve čaše </a:t>
            </a:r>
            <a:r>
              <a:rPr lang="sr-Latn-CS" altLang="en-US" sz="2300" dirty="0" err="1"/>
              <a:t>probiotskog</a:t>
            </a:r>
            <a:r>
              <a:rPr lang="sr-Latn-CS" altLang="en-US" sz="2300" dirty="0"/>
              <a:t> jogurta sa smanjenom koncentracijom masti</a:t>
            </a:r>
          </a:p>
          <a:p>
            <a:r>
              <a:rPr lang="sr-Latn-CS" altLang="en-US" sz="2300" dirty="0"/>
              <a:t>Uzimajte preparate vitamina D</a:t>
            </a:r>
            <a:endParaRPr lang="en-US" altLang="en-US" sz="2300" dirty="0"/>
          </a:p>
          <a:p>
            <a:pPr marL="0" indent="0">
              <a:buNone/>
            </a:pPr>
            <a:endParaRPr lang="sr-Latn-CS" altLang="en-US" sz="2000" dirty="0" smtClean="0"/>
          </a:p>
          <a:p>
            <a:pPr marL="0" indent="0">
              <a:buNone/>
            </a:pPr>
            <a:endParaRPr lang="sr-Latn-CS" altLang="en-US" sz="2000" dirty="0" smtClean="0"/>
          </a:p>
          <a:p>
            <a:pPr marL="0" indent="0">
              <a:buNone/>
            </a:pPr>
            <a:endParaRPr lang="en-US" sz="5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/>
              <a:t>Kako da se pravilno </a:t>
            </a:r>
            <a:r>
              <a:rPr lang="sr-Latn-CS" altLang="en-US" sz="3600" b="1" dirty="0" smtClean="0"/>
              <a:t>hranite?</a:t>
            </a:r>
            <a:br>
              <a:rPr lang="sr-Latn-CS" altLang="en-US" sz="3600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25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62"/>
            <a:ext cx="9144000" cy="31373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614" y="1600202"/>
            <a:ext cx="3468414" cy="212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altLang="en-US" sz="2600" dirty="0" smtClean="0"/>
              <a:t>Raznovrsna </a:t>
            </a:r>
            <a:r>
              <a:rPr lang="sr-Latn-CS" altLang="en-US" sz="2600" dirty="0"/>
              <a:t>israna </a:t>
            </a:r>
            <a:r>
              <a:rPr lang="sr-Latn-CS" altLang="en-US" sz="2600" dirty="0" err="1"/>
              <a:t>odrazumeva</a:t>
            </a:r>
            <a:r>
              <a:rPr lang="sr-Latn-CS" altLang="en-US" sz="2600" dirty="0"/>
              <a:t> unošenje namirnica iz svih grupa</a:t>
            </a:r>
            <a:endParaRPr lang="en-US" altLang="en-US" sz="2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824"/>
          </a:xfrm>
        </p:spPr>
        <p:txBody>
          <a:bodyPr>
            <a:normAutofit fontScale="90000"/>
          </a:bodyPr>
          <a:lstStyle/>
          <a:p>
            <a:r>
              <a:rPr lang="sr-Latn-CS" altLang="en-US" sz="3600" b="1" dirty="0" smtClean="0"/>
              <a:t/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>Kako </a:t>
            </a:r>
            <a:r>
              <a:rPr lang="sr-Latn-CS" altLang="en-US" sz="3600" b="1" dirty="0"/>
              <a:t>se hraniti raznovrsno?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78" y="1094828"/>
            <a:ext cx="3313715" cy="24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9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774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Office Theme</vt:lpstr>
      <vt:lpstr>Document</vt:lpstr>
      <vt:lpstr>PowerPoint Presentation</vt:lpstr>
      <vt:lpstr>PowerPoint Presentation</vt:lpstr>
      <vt:lpstr>    .  </vt:lpstr>
      <vt:lpstr>   Kakav je značaj ishrane u reumatoidnom artritisu?  </vt:lpstr>
      <vt:lpstr>   Zašto je važna pravilna ishrana?   </vt:lpstr>
      <vt:lpstr>   Zašto je važno kontrolisati telesnu težinu?  </vt:lpstr>
      <vt:lpstr>   Kako da se pravilno hranite?                                         ITT (kg) = TT(kg)/TV²(m)   </vt:lpstr>
      <vt:lpstr>   Kako da se pravilno hranite?  </vt:lpstr>
      <vt:lpstr> Kako se hraniti raznovrsno? </vt:lpstr>
      <vt:lpstr>   Kakav je značaj žitarica i proizvoda od brašna?  </vt:lpstr>
      <vt:lpstr>   Na koji način voće i povrće treba da bude zastupljeno u vašoj ishrani?  </vt:lpstr>
      <vt:lpstr>  Šta je porcija voća i povrća?  </vt:lpstr>
      <vt:lpstr>   Koliko mleka i mlečnih proizvoda treba unositi hranom?   </vt:lpstr>
      <vt:lpstr>   Šta omogućuju meso, riba i jaja?   </vt:lpstr>
      <vt:lpstr>  Koliko unosimo masti?  </vt:lpstr>
      <vt:lpstr>   Koliko treba unositi vode i soli?  </vt:lpstr>
      <vt:lpstr>Koja je hrana zabranjena? </vt:lpstr>
      <vt:lpstr>  Vitamin D i kalcijum  </vt:lpstr>
      <vt:lpstr>  Da li je potrebno uzimati gvoždje? 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Milenko Vrbavac</dc:creator>
  <cp:lastModifiedBy>Ana Marija</cp:lastModifiedBy>
  <cp:revision>24</cp:revision>
  <dcterms:created xsi:type="dcterms:W3CDTF">2014-04-21T08:32:53Z</dcterms:created>
  <dcterms:modified xsi:type="dcterms:W3CDTF">2015-10-15T06:04:59Z</dcterms:modified>
</cp:coreProperties>
</file>